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Lst>
  <p:sldSz cx="9090000" cy="5130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5880F1"/>
        </a:solidFill>
        <a:effectLst/>
      </p:bgPr>
    </p:bg>
    <p:spTree>
      <p:nvGrpSpPr>
        <p:cNvPr id="1" name=""/>
        <p:cNvGrpSpPr/>
        <p:nvPr/>
      </p:nvGrpSpPr>
      <p:grpSpPr/>
      <p:sp>
        <p:nvSpPr>
          <p:cNvPr id="2" name="TextBox 1"/>
          <p:cNvSpPr txBox="1"/>
          <p:nvPr/>
        </p:nvSpPr>
        <p:spPr>
          <a:xfrm>
            <a:off x="720000" y="360000"/>
            <a:ext cx="7650000" cy="1800000"/>
          </a:xfrm>
          <a:prstGeom prst="rect">
            <a:avLst/>
          </a:prstGeom>
          <a:noFill/>
        </p:spPr>
        <p:txBody>
          <a:bodyPr wrap="square" anchor="ctr">
            <a:spAutoFit/>
          </a:bodyPr>
          <a:lstStyle/>
          <a:p>
            <a:pPr algn="l">
              <a:lnSpc>
                <a:spcPct val="100000"/>
              </a:lnSpc>
              <a:defRPr sz="4400">
                <a:solidFill>
                  <a:srgbClr val="FFFFFF"/>
                </a:solidFill>
                <a:latin typeface="Quicksand Bold"/>
              </a:defRPr>
            </a:pPr>
            <a:r>
              <a:t>Bases y técnicas para la elaboración de helados saludables para perritos</a:t>
            </a:r>
          </a:p>
        </p:txBody>
      </p:sp>
      <p:cxnSp>
        <p:nvCxnSpPr>
          <p:cNvPr id="3" name="Connector 2"/>
          <p:cNvCxnSpPr/>
          <p:nvPr/>
        </p:nvCxnSpPr>
        <p:spPr>
          <a:xfrm>
            <a:off x="720000" y="2520000"/>
            <a:ext cx="7650000" cy="0"/>
          </a:xfrm>
          <a:prstGeom prst="line">
            <a:avLst/>
          </a:prstGeom>
          <a:ln w="9525">
            <a:solidFill>
              <a:srgbClr val="F1CB57"/>
            </a:solidFill>
          </a:ln>
          <a:effectLst/>
        </p:spPr>
        <p:style>
          <a:lnRef idx="2">
            <a:schemeClr val="accent1"/>
          </a:lnRef>
          <a:fillRef idx="0">
            <a:schemeClr val="accent1"/>
          </a:fillRef>
          <a:effectRef idx="1">
            <a:schemeClr val="accent1"/>
          </a:effectRef>
          <a:fontRef idx="minor">
            <a:schemeClr val="tx1"/>
          </a:fontRef>
        </p:style>
      </p:cxnSp>
      <p:pic>
        <p:nvPicPr>
          <p:cNvPr id="4" name="Picture 3" descr="transparent_logo.png"/>
          <p:cNvPicPr>
            <a:picLocks noChangeAspect="1"/>
          </p:cNvPicPr>
          <p:nvPr/>
        </p:nvPicPr>
        <p:blipFill>
          <a:blip r:embed="rId2"/>
          <a:stretch>
            <a:fillRect/>
          </a:stretch>
        </p:blipFill>
        <p:spPr>
          <a:xfrm>
            <a:off x="7984800" y="4665600"/>
            <a:ext cx="766800" cy="2664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5880F1"/>
        </a:solidFill>
        <a:effectLst/>
      </p:bgPr>
    </p:bg>
    <p:spTree>
      <p:nvGrpSpPr>
        <p:cNvPr id="1" name=""/>
        <p:cNvGrpSpPr/>
        <p:nvPr/>
      </p:nvGrpSpPr>
      <p:grpSpPr/>
      <p:sp>
        <p:nvSpPr>
          <p:cNvPr id="2" name="Rectangle 1"/>
          <p:cNvSpPr/>
          <p:nvPr/>
        </p:nvSpPr>
        <p:spPr>
          <a:xfrm>
            <a:off x="0" y="0"/>
            <a:ext cx="3690000" cy="5130000"/>
          </a:xfrm>
          <a:prstGeom prst="rect">
            <a:avLst/>
          </a:prstGeom>
          <a:solidFill>
            <a:srgbClr val="FBFA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87600" y="709200"/>
            <a:ext cx="2520000" cy="687600"/>
          </a:xfrm>
          <a:prstGeom prst="rect">
            <a:avLst/>
          </a:prstGeom>
          <a:noFill/>
        </p:spPr>
        <p:txBody>
          <a:bodyPr wrap="square">
            <a:spAutoFit/>
          </a:bodyPr>
          <a:lstStyle/>
          <a:p>
            <a:pPr>
              <a:defRPr sz="2400">
                <a:solidFill>
                  <a:srgbClr val="262626"/>
                </a:solidFill>
                <a:latin typeface="Quicksand Bold"/>
              </a:defRPr>
            </a:pPr>
            <a:r>
              <a:t>Agenda</a:t>
            </a:r>
          </a:p>
        </p:txBody>
      </p:sp>
      <p:sp>
        <p:nvSpPr>
          <p:cNvPr id="4" name="TextBox 3"/>
          <p:cNvSpPr txBox="1"/>
          <p:nvPr/>
        </p:nvSpPr>
        <p:spPr>
          <a:xfrm>
            <a:off x="687600" y="2880000"/>
            <a:ext cx="3006000" cy="453600"/>
          </a:xfrm>
          <a:prstGeom prst="rect">
            <a:avLst/>
          </a:prstGeom>
          <a:noFill/>
        </p:spPr>
        <p:txBody>
          <a:bodyPr wrap="square">
            <a:spAutoFit/>
          </a:bodyPr>
          <a:lstStyle/>
          <a:p>
            <a:pPr>
              <a:defRPr sz="1800">
                <a:solidFill>
                  <a:srgbClr val="262626"/>
                </a:solidFill>
                <a:latin typeface="Rubik Light"/>
              </a:defRPr>
            </a:pPr>
            <a:r>
              <a:t>Selección de Ingredientes y Técnicas de Preparación</a:t>
            </a:r>
          </a:p>
        </p:txBody>
      </p:sp>
      <p:sp>
        <p:nvSpPr>
          <p:cNvPr id="5" name="TextBox 4"/>
          <p:cNvSpPr txBox="1"/>
          <p:nvPr/>
        </p:nvSpPr>
        <p:spPr>
          <a:xfrm>
            <a:off x="4140000" y="357000"/>
            <a:ext cx="4075200" cy="453600"/>
          </a:xfrm>
          <a:prstGeom prst="rect">
            <a:avLst/>
          </a:prstGeom>
          <a:noFill/>
        </p:spPr>
        <p:txBody>
          <a:bodyPr wrap="square" anchor="t">
            <a:spAutoFit/>
          </a:bodyPr>
          <a:lstStyle/>
          <a:p/>
          <a:p>
            <a:pPr>
              <a:defRPr sz="2100">
                <a:solidFill>
                  <a:srgbClr val="FFCC4C"/>
                </a:solidFill>
                <a:latin typeface="Rubik Regular"/>
              </a:defRPr>
            </a:pPr>
            <a:r>
              <a:t>1. </a:t>
            </a:r>
            <a:r>
              <a:rPr sz="1500">
                <a:solidFill>
                  <a:srgbClr val="BECFFF"/>
                </a:solidFill>
                <a:latin typeface="Rubik Regular"/>
              </a:rPr>
              <a:t>Selección de Ingredientes Aptos para Perros</a:t>
            </a:r>
          </a:p>
        </p:txBody>
      </p:sp>
      <p:sp>
        <p:nvSpPr>
          <p:cNvPr id="6" name="TextBox 5"/>
          <p:cNvSpPr txBox="1"/>
          <p:nvPr/>
        </p:nvSpPr>
        <p:spPr>
          <a:xfrm>
            <a:off x="4140000" y="1167600"/>
            <a:ext cx="4075200" cy="453600"/>
          </a:xfrm>
          <a:prstGeom prst="rect">
            <a:avLst/>
          </a:prstGeom>
          <a:noFill/>
        </p:spPr>
        <p:txBody>
          <a:bodyPr wrap="square" anchor="t">
            <a:spAutoFit/>
          </a:bodyPr>
          <a:lstStyle/>
          <a:p/>
          <a:p>
            <a:pPr>
              <a:defRPr sz="2100">
                <a:solidFill>
                  <a:srgbClr val="FFCC4C"/>
                </a:solidFill>
                <a:latin typeface="Rubik Regular"/>
              </a:defRPr>
            </a:pPr>
            <a:r>
              <a:t>2. </a:t>
            </a:r>
            <a:r>
              <a:rPr sz="1500">
                <a:solidFill>
                  <a:srgbClr val="BECFFF"/>
                </a:solidFill>
                <a:latin typeface="Rubik Regular"/>
              </a:rPr>
              <a:t>Técnicas de Preparación y Congelación</a:t>
            </a:r>
          </a:p>
        </p:txBody>
      </p:sp>
      <p:sp>
        <p:nvSpPr>
          <p:cNvPr id="7" name="TextBox 6"/>
          <p:cNvSpPr txBox="1"/>
          <p:nvPr/>
        </p:nvSpPr>
        <p:spPr>
          <a:xfrm>
            <a:off x="4140000" y="1978200"/>
            <a:ext cx="4075200" cy="453600"/>
          </a:xfrm>
          <a:prstGeom prst="rect">
            <a:avLst/>
          </a:prstGeom>
          <a:noFill/>
        </p:spPr>
        <p:txBody>
          <a:bodyPr wrap="square" anchor="t">
            <a:spAutoFit/>
          </a:bodyPr>
          <a:lstStyle/>
          <a:p/>
          <a:p>
            <a:pPr>
              <a:defRPr sz="2100">
                <a:solidFill>
                  <a:srgbClr val="FFCC4C"/>
                </a:solidFill>
                <a:latin typeface="Rubik Regular"/>
              </a:defRPr>
            </a:pPr>
            <a:r>
              <a:t>3. </a:t>
            </a:r>
            <a:r>
              <a:rPr sz="1500">
                <a:solidFill>
                  <a:srgbClr val="BECFFF"/>
                </a:solidFill>
                <a:latin typeface="Rubik Regular"/>
              </a:rPr>
              <a:t>Normas de Higiene en la Preparación</a:t>
            </a:r>
          </a:p>
        </p:txBody>
      </p:sp>
      <p:sp>
        <p:nvSpPr>
          <p:cNvPr id="8" name="TextBox 7"/>
          <p:cNvSpPr txBox="1"/>
          <p:nvPr/>
        </p:nvSpPr>
        <p:spPr>
          <a:xfrm>
            <a:off x="4140000" y="2788800"/>
            <a:ext cx="4075200" cy="453600"/>
          </a:xfrm>
          <a:prstGeom prst="rect">
            <a:avLst/>
          </a:prstGeom>
          <a:noFill/>
        </p:spPr>
        <p:txBody>
          <a:bodyPr wrap="square" anchor="t">
            <a:spAutoFit/>
          </a:bodyPr>
          <a:lstStyle/>
          <a:p/>
          <a:p>
            <a:pPr>
              <a:defRPr sz="2100">
                <a:solidFill>
                  <a:srgbClr val="FFCC4C"/>
                </a:solidFill>
                <a:latin typeface="Rubik Regular"/>
              </a:defRPr>
            </a:pPr>
            <a:r>
              <a:t>4. </a:t>
            </a:r>
            <a:r>
              <a:rPr sz="1500">
                <a:solidFill>
                  <a:srgbClr val="BECFFF"/>
                </a:solidFill>
                <a:latin typeface="Rubik Regular"/>
              </a:rPr>
              <a:t>Opciones de Congelación Efectivas</a:t>
            </a:r>
          </a:p>
        </p:txBody>
      </p:sp>
      <p:sp>
        <p:nvSpPr>
          <p:cNvPr id="9" name="TextBox 8"/>
          <p:cNvSpPr txBox="1"/>
          <p:nvPr/>
        </p:nvSpPr>
        <p:spPr>
          <a:xfrm>
            <a:off x="4140000" y="3599400"/>
            <a:ext cx="4075200" cy="453600"/>
          </a:xfrm>
          <a:prstGeom prst="rect">
            <a:avLst/>
          </a:prstGeom>
          <a:noFill/>
        </p:spPr>
        <p:txBody>
          <a:bodyPr wrap="square" anchor="t">
            <a:spAutoFit/>
          </a:bodyPr>
          <a:lstStyle/>
          <a:p/>
          <a:p>
            <a:pPr>
              <a:defRPr sz="2100">
                <a:solidFill>
                  <a:srgbClr val="FFCC4C"/>
                </a:solidFill>
                <a:latin typeface="Rubik Regular"/>
              </a:defRPr>
            </a:pPr>
            <a:r>
              <a:t>5. </a:t>
            </a:r>
            <a:r>
              <a:rPr sz="1500">
                <a:solidFill>
                  <a:srgbClr val="BECFFF"/>
                </a:solidFill>
                <a:latin typeface="Rubik Regular"/>
              </a:rPr>
              <a:t>Conclusiones y Preguntas</a:t>
            </a:r>
          </a:p>
        </p:txBody>
      </p:sp>
      <p:pic>
        <p:nvPicPr>
          <p:cNvPr id="10" name="Picture 9" descr="transparent_logo.png"/>
          <p:cNvPicPr>
            <a:picLocks noChangeAspect="1"/>
          </p:cNvPicPr>
          <p:nvPr/>
        </p:nvPicPr>
        <p:blipFill>
          <a:blip r:embed="rId2"/>
          <a:stretch>
            <a:fillRect/>
          </a:stretch>
        </p:blipFill>
        <p:spPr>
          <a:xfrm>
            <a:off x="7984800" y="4665600"/>
            <a:ext cx="766800" cy="2664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25600" y="525600"/>
            <a:ext cx="3600000" cy="720000"/>
          </a:xfrm>
          <a:prstGeom prst="rect">
            <a:avLst/>
          </a:prstGeom>
          <a:noFill/>
        </p:spPr>
        <p:txBody>
          <a:bodyPr wrap="square">
            <a:spAutoFit/>
          </a:bodyPr>
          <a:lstStyle/>
          <a:p>
            <a:pPr>
              <a:defRPr sz="2400">
                <a:latin typeface="Quicksand SemiBold"/>
              </a:defRPr>
            </a:pPr>
            <a:r>
              <a:t>Selección de Ingredientes Aptos para Perros</a:t>
            </a:r>
          </a:p>
        </p:txBody>
      </p:sp>
      <p:sp>
        <p:nvSpPr>
          <p:cNvPr id="3" name="TextBox 2"/>
          <p:cNvSpPr txBox="1"/>
          <p:nvPr/>
        </p:nvSpPr>
        <p:spPr>
          <a:xfrm>
            <a:off x="525600" y="1800000"/>
            <a:ext cx="3960000" cy="2880000"/>
          </a:xfrm>
          <a:prstGeom prst="rect">
            <a:avLst/>
          </a:prstGeom>
          <a:noFill/>
        </p:spPr>
        <p:txBody>
          <a:bodyPr wrap="square">
            <a:spAutoFit/>
          </a:bodyPr>
          <a:lstStyle/>
          <a:p>
            <a:pPr>
              <a:defRPr sz="1500">
                <a:solidFill>
                  <a:srgbClr val="888888"/>
                </a:solidFill>
                <a:latin typeface="Rubik Regular"/>
              </a:defRPr>
            </a:pPr>
            <a:r>
              <a:t>Aprenderemos a elegir ingredientes que sean nutritivos y seguros para la salud de los perros. Es importante asegurarnos de que los componentes de nuestros helados no solo sean sabrosos, sino también beneficiosos para nuestros amigos peludos. Seleccionar adecuadamente los ingredientes es el primer paso para crear golosinas heladas saludables.</a:t>
            </a:r>
          </a:p>
        </p:txBody>
      </p:sp>
      <p:sp>
        <p:nvSpPr>
          <p:cNvPr id="4" name="Rectangle 3"/>
          <p:cNvSpPr/>
          <p:nvPr/>
        </p:nvSpPr>
        <p:spPr>
          <a:xfrm>
            <a:off x="525600" y="4874400"/>
            <a:ext cx="4993200" cy="104400"/>
          </a:xfrm>
          <a:prstGeom prst="rect">
            <a:avLst/>
          </a:prstGeom>
          <a:solidFill>
            <a:srgbClr val="FFD9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5" name="Picture 4" descr="image.png"/>
          <p:cNvPicPr>
            <a:picLocks noChangeAspect="1"/>
          </p:cNvPicPr>
          <p:nvPr/>
        </p:nvPicPr>
        <p:blipFill>
          <a:blip r:embed="rId2"/>
          <a:stretch>
            <a:fillRect/>
          </a:stretch>
        </p:blipFill>
        <p:spPr>
          <a:xfrm>
            <a:off x="4989600" y="518400"/>
            <a:ext cx="4100400" cy="4100400"/>
          </a:xfrm>
          <a:prstGeom prst="rect">
            <a:avLst/>
          </a:prstGeom>
        </p:spPr>
      </p:pic>
      <p:pic>
        <p:nvPicPr>
          <p:cNvPr id="6" name="Picture 5" descr="logo.png"/>
          <p:cNvPicPr>
            <a:picLocks noChangeAspect="1"/>
          </p:cNvPicPr>
          <p:nvPr/>
        </p:nvPicPr>
        <p:blipFill>
          <a:blip r:embed="rId3"/>
          <a:stretch>
            <a:fillRect/>
          </a:stretch>
        </p:blipFill>
        <p:spPr>
          <a:xfrm>
            <a:off x="7984800" y="4665600"/>
            <a:ext cx="766800" cy="2664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2926800" cy="5130000"/>
          </a:xfrm>
          <a:prstGeom prst="rect">
            <a:avLst/>
          </a:prstGeom>
          <a:solidFill>
            <a:srgbClr val="5880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3" name="Picture 2" descr="image.png"/>
          <p:cNvPicPr>
            <a:picLocks noChangeAspect="1"/>
          </p:cNvPicPr>
          <p:nvPr/>
        </p:nvPicPr>
        <p:blipFill>
          <a:blip r:embed="rId2"/>
          <a:stretch>
            <a:fillRect/>
          </a:stretch>
        </p:blipFill>
        <p:spPr>
          <a:xfrm>
            <a:off x="525600" y="1040400"/>
            <a:ext cx="3049200" cy="3049200"/>
          </a:xfrm>
          <a:prstGeom prst="rect">
            <a:avLst/>
          </a:prstGeom>
        </p:spPr>
      </p:pic>
      <p:sp>
        <p:nvSpPr>
          <p:cNvPr id="4" name="TextBox 3"/>
          <p:cNvSpPr txBox="1"/>
          <p:nvPr/>
        </p:nvSpPr>
        <p:spPr>
          <a:xfrm>
            <a:off x="4068000" y="226800"/>
            <a:ext cx="3906000" cy="439200"/>
          </a:xfrm>
          <a:prstGeom prst="rect">
            <a:avLst/>
          </a:prstGeom>
          <a:noFill/>
        </p:spPr>
        <p:txBody>
          <a:bodyPr wrap="square">
            <a:spAutoFit/>
          </a:bodyPr>
          <a:lstStyle/>
          <a:p>
            <a:pPr>
              <a:defRPr sz="2400">
                <a:latin typeface="Quicksand SemiBold"/>
              </a:defRPr>
            </a:pPr>
            <a:r>
              <a:t>Frutas Seguras</a:t>
            </a:r>
          </a:p>
        </p:txBody>
      </p:sp>
      <p:sp>
        <p:nvSpPr>
          <p:cNvPr id="5" name="TextBox 4"/>
          <p:cNvSpPr txBox="1"/>
          <p:nvPr/>
        </p:nvSpPr>
        <p:spPr>
          <a:xfrm>
            <a:off x="4068000" y="1209600"/>
            <a:ext cx="4608000" cy="1184400"/>
          </a:xfrm>
          <a:prstGeom prst="rect">
            <a:avLst/>
          </a:prstGeom>
          <a:noFill/>
        </p:spPr>
        <p:txBody>
          <a:bodyPr wrap="square">
            <a:spAutoFit/>
          </a:bodyPr>
          <a:lstStyle/>
          <a:p>
            <a:r>
              <a:rPr sz="1728" b="1">
                <a:latin typeface="Rubik Medium"/>
              </a:rPr>
              <a:t>1. </a:t>
            </a:r>
            <a:r>
              <a:rPr sz="1481">
                <a:solidFill>
                  <a:srgbClr val="888888"/>
                </a:solidFill>
                <a:latin typeface="Rubik Regular"/>
              </a:rPr>
              <a:t>Los plátanos son ricos en potasio y fáciles de digerir para los perros.</a:t>
            </a:r>
          </a:p>
        </p:txBody>
      </p:sp>
      <p:sp>
        <p:nvSpPr>
          <p:cNvPr id="6" name="TextBox 5"/>
          <p:cNvSpPr txBox="1"/>
          <p:nvPr/>
        </p:nvSpPr>
        <p:spPr>
          <a:xfrm>
            <a:off x="4068000" y="2394000"/>
            <a:ext cx="4608000" cy="1184400"/>
          </a:xfrm>
          <a:prstGeom prst="rect">
            <a:avLst/>
          </a:prstGeom>
          <a:noFill/>
        </p:spPr>
        <p:txBody>
          <a:bodyPr wrap="square">
            <a:spAutoFit/>
          </a:bodyPr>
          <a:lstStyle/>
          <a:p>
            <a:r>
              <a:rPr sz="1728" b="1">
                <a:latin typeface="Rubik Medium"/>
              </a:rPr>
              <a:t>2. </a:t>
            </a:r>
            <a:r>
              <a:rPr sz="1481">
                <a:solidFill>
                  <a:srgbClr val="888888"/>
                </a:solidFill>
                <a:latin typeface="Rubik Regular"/>
              </a:rPr>
              <a:t>Las fresas contienen antioxidantes y son bajas en calorías.</a:t>
            </a:r>
          </a:p>
        </p:txBody>
      </p:sp>
      <p:sp>
        <p:nvSpPr>
          <p:cNvPr id="7" name="TextBox 6"/>
          <p:cNvSpPr txBox="1"/>
          <p:nvPr/>
        </p:nvSpPr>
        <p:spPr>
          <a:xfrm>
            <a:off x="4068000" y="3578400"/>
            <a:ext cx="4608000" cy="1184400"/>
          </a:xfrm>
          <a:prstGeom prst="rect">
            <a:avLst/>
          </a:prstGeom>
          <a:noFill/>
        </p:spPr>
        <p:txBody>
          <a:bodyPr wrap="square">
            <a:spAutoFit/>
          </a:bodyPr>
          <a:lstStyle/>
          <a:p>
            <a:r>
              <a:rPr sz="1728" b="1">
                <a:latin typeface="Rubik Medium"/>
              </a:rPr>
              <a:t>3. </a:t>
            </a:r>
            <a:r>
              <a:rPr sz="1481">
                <a:solidFill>
                  <a:srgbClr val="888888"/>
                </a:solidFill>
                <a:latin typeface="Rubik Regular"/>
              </a:rPr>
              <a:t>Los arándanos son un superalimento que promueve la salud del corazón en los perros.</a:t>
            </a:r>
          </a:p>
        </p:txBody>
      </p:sp>
      <p:pic>
        <p:nvPicPr>
          <p:cNvPr id="8" name="Picture 7" descr="logo.png"/>
          <p:cNvPicPr>
            <a:picLocks noChangeAspect="1"/>
          </p:cNvPicPr>
          <p:nvPr/>
        </p:nvPicPr>
        <p:blipFill>
          <a:blip r:embed="rId3"/>
          <a:stretch>
            <a:fillRect/>
          </a:stretch>
        </p:blipFill>
        <p:spPr>
          <a:xfrm>
            <a:off x="7984800" y="4665600"/>
            <a:ext cx="766800" cy="2664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2926800" cy="5130000"/>
          </a:xfrm>
          <a:prstGeom prst="rect">
            <a:avLst/>
          </a:prstGeom>
          <a:solidFill>
            <a:srgbClr val="5880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3" name="Picture 2" descr="image.png"/>
          <p:cNvPicPr>
            <a:picLocks noChangeAspect="1"/>
          </p:cNvPicPr>
          <p:nvPr/>
        </p:nvPicPr>
        <p:blipFill>
          <a:blip r:embed="rId2"/>
          <a:stretch>
            <a:fillRect/>
          </a:stretch>
        </p:blipFill>
        <p:spPr>
          <a:xfrm>
            <a:off x="525600" y="1040400"/>
            <a:ext cx="3049200" cy="3049200"/>
          </a:xfrm>
          <a:prstGeom prst="rect">
            <a:avLst/>
          </a:prstGeom>
        </p:spPr>
      </p:pic>
      <p:sp>
        <p:nvSpPr>
          <p:cNvPr id="4" name="TextBox 3"/>
          <p:cNvSpPr txBox="1"/>
          <p:nvPr/>
        </p:nvSpPr>
        <p:spPr>
          <a:xfrm>
            <a:off x="4068000" y="226800"/>
            <a:ext cx="3906000" cy="439200"/>
          </a:xfrm>
          <a:prstGeom prst="rect">
            <a:avLst/>
          </a:prstGeom>
          <a:noFill/>
        </p:spPr>
        <p:txBody>
          <a:bodyPr wrap="square">
            <a:spAutoFit/>
          </a:bodyPr>
          <a:lstStyle/>
          <a:p>
            <a:pPr>
              <a:defRPr sz="2400">
                <a:latin typeface="Quicksand SemiBold"/>
              </a:defRPr>
            </a:pPr>
            <a:r>
              <a:t>Lácteos Aprobados</a:t>
            </a:r>
          </a:p>
        </p:txBody>
      </p:sp>
      <p:sp>
        <p:nvSpPr>
          <p:cNvPr id="5" name="TextBox 4"/>
          <p:cNvSpPr txBox="1"/>
          <p:nvPr/>
        </p:nvSpPr>
        <p:spPr>
          <a:xfrm>
            <a:off x="4068000" y="1209600"/>
            <a:ext cx="4608000" cy="1184400"/>
          </a:xfrm>
          <a:prstGeom prst="rect">
            <a:avLst/>
          </a:prstGeom>
          <a:noFill/>
        </p:spPr>
        <p:txBody>
          <a:bodyPr wrap="square">
            <a:spAutoFit/>
          </a:bodyPr>
          <a:lstStyle/>
          <a:p>
            <a:r>
              <a:rPr sz="1728" b="1">
                <a:latin typeface="Rubik Medium"/>
              </a:rPr>
              <a:t>1. </a:t>
            </a:r>
            <a:r>
              <a:rPr sz="1481">
                <a:solidFill>
                  <a:srgbClr val="888888"/>
                </a:solidFill>
                <a:latin typeface="Rubik Regular"/>
              </a:rPr>
              <a:t>El yogur natural y bajo en grasa es una excelente base para los helados.</a:t>
            </a:r>
          </a:p>
        </p:txBody>
      </p:sp>
      <p:sp>
        <p:nvSpPr>
          <p:cNvPr id="6" name="TextBox 5"/>
          <p:cNvSpPr txBox="1"/>
          <p:nvPr/>
        </p:nvSpPr>
        <p:spPr>
          <a:xfrm>
            <a:off x="4068000" y="2394000"/>
            <a:ext cx="4608000" cy="1184400"/>
          </a:xfrm>
          <a:prstGeom prst="rect">
            <a:avLst/>
          </a:prstGeom>
          <a:noFill/>
        </p:spPr>
        <p:txBody>
          <a:bodyPr wrap="square">
            <a:spAutoFit/>
          </a:bodyPr>
          <a:lstStyle/>
          <a:p>
            <a:r>
              <a:rPr sz="1728" b="1">
                <a:latin typeface="Rubik Medium"/>
              </a:rPr>
              <a:t>2. </a:t>
            </a:r>
            <a:r>
              <a:rPr sz="1481">
                <a:solidFill>
                  <a:srgbClr val="888888"/>
                </a:solidFill>
                <a:latin typeface="Rubik Regular"/>
              </a:rPr>
              <a:t>Evitar productos lácteos que contengan azúcar o aditivos dañinos.</a:t>
            </a:r>
          </a:p>
        </p:txBody>
      </p:sp>
      <p:sp>
        <p:nvSpPr>
          <p:cNvPr id="7" name="TextBox 6"/>
          <p:cNvSpPr txBox="1"/>
          <p:nvPr/>
        </p:nvSpPr>
        <p:spPr>
          <a:xfrm>
            <a:off x="4068000" y="3578400"/>
            <a:ext cx="4608000" cy="1184400"/>
          </a:xfrm>
          <a:prstGeom prst="rect">
            <a:avLst/>
          </a:prstGeom>
          <a:noFill/>
        </p:spPr>
        <p:txBody>
          <a:bodyPr wrap="square">
            <a:spAutoFit/>
          </a:bodyPr>
          <a:lstStyle/>
          <a:p>
            <a:r>
              <a:rPr sz="1728" b="1">
                <a:latin typeface="Rubik Medium"/>
              </a:rPr>
              <a:t>3. </a:t>
            </a:r>
            <a:r>
              <a:rPr sz="1481">
                <a:solidFill>
                  <a:srgbClr val="888888"/>
                </a:solidFill>
                <a:latin typeface="Rubik Regular"/>
              </a:rPr>
              <a:t>Es importante asegurarse de que el perro no sea intolerante a la lactosa antes de usar lácteos.</a:t>
            </a:r>
          </a:p>
        </p:txBody>
      </p:sp>
      <p:pic>
        <p:nvPicPr>
          <p:cNvPr id="8" name="Picture 7" descr="logo.png"/>
          <p:cNvPicPr>
            <a:picLocks noChangeAspect="1"/>
          </p:cNvPicPr>
          <p:nvPr/>
        </p:nvPicPr>
        <p:blipFill>
          <a:blip r:embed="rId3"/>
          <a:stretch>
            <a:fillRect/>
          </a:stretch>
        </p:blipFill>
        <p:spPr>
          <a:xfrm>
            <a:off x="7984800" y="4665600"/>
            <a:ext cx="766800" cy="2664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25600" y="525600"/>
            <a:ext cx="3600000" cy="720000"/>
          </a:xfrm>
          <a:prstGeom prst="rect">
            <a:avLst/>
          </a:prstGeom>
          <a:noFill/>
        </p:spPr>
        <p:txBody>
          <a:bodyPr wrap="square">
            <a:spAutoFit/>
          </a:bodyPr>
          <a:lstStyle/>
          <a:p>
            <a:pPr>
              <a:defRPr sz="2400">
                <a:latin typeface="Quicksand SemiBold"/>
              </a:defRPr>
            </a:pPr>
            <a:r>
              <a:t>Técnicas de Preparación y Congelación</a:t>
            </a:r>
          </a:p>
        </p:txBody>
      </p:sp>
      <p:sp>
        <p:nvSpPr>
          <p:cNvPr id="3" name="TextBox 2"/>
          <p:cNvSpPr txBox="1"/>
          <p:nvPr/>
        </p:nvSpPr>
        <p:spPr>
          <a:xfrm>
            <a:off x="525600" y="1800000"/>
            <a:ext cx="3960000" cy="2880000"/>
          </a:xfrm>
          <a:prstGeom prst="rect">
            <a:avLst/>
          </a:prstGeom>
          <a:noFill/>
        </p:spPr>
        <p:txBody>
          <a:bodyPr wrap="square">
            <a:spAutoFit/>
          </a:bodyPr>
          <a:lstStyle/>
          <a:p>
            <a:pPr>
              <a:defRPr sz="1500">
                <a:solidFill>
                  <a:srgbClr val="888888"/>
                </a:solidFill>
                <a:latin typeface="Rubik Regular"/>
              </a:defRPr>
            </a:pPr>
            <a:r>
              <a:t>Dominaremos los métodos para preparar y congelar los helados de manera adecuada. La correcta preparación asegura que los ingredientes mantengan sus propiedades nutricionales, mientras que una congelación adecuada garantiza la textura perfecta. Aprender estas técnicas es crucial para ofrecer un producto final que los perros disfrutarán.</a:t>
            </a:r>
          </a:p>
        </p:txBody>
      </p:sp>
      <p:sp>
        <p:nvSpPr>
          <p:cNvPr id="4" name="Rectangle 3"/>
          <p:cNvSpPr/>
          <p:nvPr/>
        </p:nvSpPr>
        <p:spPr>
          <a:xfrm>
            <a:off x="525600" y="4874400"/>
            <a:ext cx="4993200" cy="104400"/>
          </a:xfrm>
          <a:prstGeom prst="rect">
            <a:avLst/>
          </a:prstGeom>
          <a:solidFill>
            <a:srgbClr val="FFD9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5" name="Picture 4" descr="image.png"/>
          <p:cNvPicPr>
            <a:picLocks noChangeAspect="1"/>
          </p:cNvPicPr>
          <p:nvPr/>
        </p:nvPicPr>
        <p:blipFill>
          <a:blip r:embed="rId2"/>
          <a:stretch>
            <a:fillRect/>
          </a:stretch>
        </p:blipFill>
        <p:spPr>
          <a:xfrm>
            <a:off x="4989600" y="518400"/>
            <a:ext cx="4100400" cy="4100400"/>
          </a:xfrm>
          <a:prstGeom prst="rect">
            <a:avLst/>
          </a:prstGeom>
        </p:spPr>
      </p:pic>
      <p:pic>
        <p:nvPicPr>
          <p:cNvPr id="6" name="Picture 5" descr="logo.png"/>
          <p:cNvPicPr>
            <a:picLocks noChangeAspect="1"/>
          </p:cNvPicPr>
          <p:nvPr/>
        </p:nvPicPr>
        <p:blipFill>
          <a:blip r:embed="rId3"/>
          <a:stretch>
            <a:fillRect/>
          </a:stretch>
        </p:blipFill>
        <p:spPr>
          <a:xfrm>
            <a:off x="7984800" y="4665600"/>
            <a:ext cx="766800" cy="2664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874800" y="360000"/>
            <a:ext cx="8096399" cy="360000"/>
          </a:xfrm>
          <a:prstGeom prst="rect">
            <a:avLst/>
          </a:prstGeom>
          <a:noFill/>
        </p:spPr>
        <p:txBody>
          <a:bodyPr wrap="square">
            <a:spAutoFit/>
          </a:bodyPr>
          <a:lstStyle/>
          <a:p>
            <a:pPr>
              <a:defRPr sz="2700">
                <a:latin typeface="Quicksand SemiBold"/>
              </a:defRPr>
            </a:pPr>
            <a:r>
              <a:t>Ejercicio y Preguntas</a:t>
            </a:r>
          </a:p>
        </p:txBody>
      </p:sp>
      <p:sp>
        <p:nvSpPr>
          <p:cNvPr id="3" name="TextBox 2"/>
          <p:cNvSpPr txBox="1"/>
          <p:nvPr/>
        </p:nvSpPr>
        <p:spPr>
          <a:xfrm>
            <a:off x="874800" y="765000"/>
            <a:ext cx="7200000" cy="3600000"/>
          </a:xfrm>
          <a:prstGeom prst="rect">
            <a:avLst/>
          </a:prstGeom>
          <a:noFill/>
        </p:spPr>
        <p:txBody>
          <a:bodyPr wrap="square" anchor="ctr">
            <a:spAutoFit/>
          </a:bodyPr>
          <a:lstStyle/>
          <a:p>
            <a:pPr algn="l">
              <a:defRPr sz="1900">
                <a:solidFill>
                  <a:srgbClr val="262626"/>
                </a:solidFill>
                <a:latin typeface="Rubik Regular"/>
              </a:defRPr>
            </a:pPr>
            <a:r>
              <a:t>Reflexionemos sobre lo aprendido y planteemos preguntas para aclarar dudas. ¿Cuáles son los ingredientes más seguros que puedes usar en tus helados para perros? ¿Qué técnicas de preparación quieres probar en casa? Comparte tus ideas y experiencias para enriquecer nuestro aprendizaje conjunto.</a:t>
            </a:r>
          </a:p>
        </p:txBody>
      </p:sp>
      <p:cxnSp>
        <p:nvCxnSpPr>
          <p:cNvPr id="4" name="Connector 3"/>
          <p:cNvCxnSpPr/>
          <p:nvPr/>
        </p:nvCxnSpPr>
        <p:spPr>
          <a:xfrm>
            <a:off x="525600" y="4593600"/>
            <a:ext cx="8096400" cy="0"/>
          </a:xfrm>
          <a:prstGeom prst="line">
            <a:avLst/>
          </a:prstGeom>
          <a:ln w="25200">
            <a:solidFill>
              <a:srgbClr val="FFD91E"/>
            </a:solidFill>
          </a:ln>
          <a:effectLst/>
        </p:spPr>
        <p:style>
          <a:lnRef idx="2">
            <a:schemeClr val="accent1"/>
          </a:lnRef>
          <a:fillRef idx="0">
            <a:schemeClr val="accent1"/>
          </a:fillRef>
          <a:effectRef idx="1">
            <a:schemeClr val="accent1"/>
          </a:effectRef>
          <a:fontRef idx="minor">
            <a:schemeClr val="tx1"/>
          </a:fontRef>
        </p:style>
      </p:cxnSp>
      <p:pic>
        <p:nvPicPr>
          <p:cNvPr id="5" name="Picture 4" descr="logo.png"/>
          <p:cNvPicPr>
            <a:picLocks noChangeAspect="1"/>
          </p:cNvPicPr>
          <p:nvPr/>
        </p:nvPicPr>
        <p:blipFill>
          <a:blip r:embed="rId2"/>
          <a:stretch>
            <a:fillRect/>
          </a:stretch>
        </p:blipFill>
        <p:spPr>
          <a:xfrm>
            <a:off x="7984800" y="4665600"/>
            <a:ext cx="766800" cy="2664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5880F1"/>
        </a:solidFill>
        <a:effectLst/>
      </p:bgPr>
    </p:bg>
    <p:spTree>
      <p:nvGrpSpPr>
        <p:cNvPr id="1" name=""/>
        <p:cNvGrpSpPr/>
        <p:nvPr/>
      </p:nvGrpSpPr>
      <p:grpSpPr/>
      <p:sp>
        <p:nvSpPr>
          <p:cNvPr id="2" name="Rectangle 1"/>
          <p:cNvSpPr/>
          <p:nvPr/>
        </p:nvSpPr>
        <p:spPr>
          <a:xfrm>
            <a:off x="0" y="0"/>
            <a:ext cx="3690000" cy="5130000"/>
          </a:xfrm>
          <a:prstGeom prst="rect">
            <a:avLst/>
          </a:prstGeom>
          <a:solidFill>
            <a:srgbClr val="FBFA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687600" y="709200"/>
            <a:ext cx="3510000" cy="687600"/>
          </a:xfrm>
          <a:prstGeom prst="rect">
            <a:avLst/>
          </a:prstGeom>
          <a:noFill/>
        </p:spPr>
        <p:txBody>
          <a:bodyPr wrap="square">
            <a:spAutoFit/>
          </a:bodyPr>
          <a:lstStyle/>
          <a:p>
            <a:pPr>
              <a:defRPr sz="2700">
                <a:solidFill>
                  <a:srgbClr val="262626"/>
                </a:solidFill>
                <a:latin typeface="Quicksand Bold"/>
              </a:defRPr>
            </a:pPr>
            <a:r>
              <a:t>Conclusión</a:t>
            </a:r>
          </a:p>
        </p:txBody>
      </p:sp>
      <p:sp>
        <p:nvSpPr>
          <p:cNvPr id="4" name="TextBox 3"/>
          <p:cNvSpPr txBox="1"/>
          <p:nvPr/>
        </p:nvSpPr>
        <p:spPr>
          <a:xfrm>
            <a:off x="687600" y="2116800"/>
            <a:ext cx="3006000" cy="453600"/>
          </a:xfrm>
          <a:prstGeom prst="rect">
            <a:avLst/>
          </a:prstGeom>
          <a:noFill/>
        </p:spPr>
        <p:txBody>
          <a:bodyPr wrap="square">
            <a:spAutoFit/>
          </a:bodyPr>
          <a:lstStyle/>
          <a:p>
            <a:pPr>
              <a:defRPr sz="2400">
                <a:solidFill>
                  <a:srgbClr val="262626"/>
                </a:solidFill>
                <a:latin typeface="Rubik Light"/>
              </a:defRPr>
            </a:pPr>
            <a:r>
              <a:t>Resumen de Aprendizajes</a:t>
            </a:r>
          </a:p>
        </p:txBody>
      </p:sp>
      <p:sp>
        <p:nvSpPr>
          <p:cNvPr id="5" name="TextBox 4"/>
          <p:cNvSpPr txBox="1"/>
          <p:nvPr/>
        </p:nvSpPr>
        <p:spPr>
          <a:xfrm>
            <a:off x="4320000" y="751500"/>
            <a:ext cx="3895200" cy="540000"/>
          </a:xfrm>
          <a:prstGeom prst="rect">
            <a:avLst/>
          </a:prstGeom>
          <a:noFill/>
        </p:spPr>
        <p:txBody>
          <a:bodyPr wrap="square" anchor="t">
            <a:spAutoFit/>
          </a:bodyPr>
          <a:lstStyle/>
          <a:p/>
          <a:p>
            <a:pPr>
              <a:defRPr sz="1800">
                <a:solidFill>
                  <a:srgbClr val="FFCC4C"/>
                </a:solidFill>
                <a:latin typeface="Rubik Regular"/>
              </a:defRPr>
            </a:pPr>
            <a:r>
              <a:t>1. </a:t>
            </a:r>
            <a:r>
              <a:rPr sz="1500">
                <a:solidFill>
                  <a:srgbClr val="BECFFF"/>
                </a:solidFill>
                <a:latin typeface="Rubik Regular"/>
              </a:rPr>
              <a:t>La selección de ingredientes es crucial para la salud de los perros.</a:t>
            </a:r>
          </a:p>
        </p:txBody>
      </p:sp>
      <p:sp>
        <p:nvSpPr>
          <p:cNvPr id="6" name="TextBox 5"/>
          <p:cNvSpPr txBox="1"/>
          <p:nvPr/>
        </p:nvSpPr>
        <p:spPr>
          <a:xfrm>
            <a:off x="4320000" y="1971000"/>
            <a:ext cx="3895200" cy="540000"/>
          </a:xfrm>
          <a:prstGeom prst="rect">
            <a:avLst/>
          </a:prstGeom>
          <a:noFill/>
        </p:spPr>
        <p:txBody>
          <a:bodyPr wrap="square" anchor="t">
            <a:spAutoFit/>
          </a:bodyPr>
          <a:lstStyle/>
          <a:p/>
          <a:p>
            <a:pPr>
              <a:defRPr sz="1800">
                <a:solidFill>
                  <a:srgbClr val="FFCC4C"/>
                </a:solidFill>
                <a:latin typeface="Rubik Regular"/>
              </a:defRPr>
            </a:pPr>
            <a:r>
              <a:t>2. </a:t>
            </a:r>
            <a:r>
              <a:rPr sz="1500">
                <a:solidFill>
                  <a:srgbClr val="BECFFF"/>
                </a:solidFill>
                <a:latin typeface="Rubik Regular"/>
              </a:rPr>
              <a:t>Las técnicas de preparación garantizan un buen producto final.</a:t>
            </a:r>
          </a:p>
        </p:txBody>
      </p:sp>
      <p:sp>
        <p:nvSpPr>
          <p:cNvPr id="7" name="TextBox 6"/>
          <p:cNvSpPr txBox="1"/>
          <p:nvPr/>
        </p:nvSpPr>
        <p:spPr>
          <a:xfrm>
            <a:off x="4320000" y="3190500"/>
            <a:ext cx="3895200" cy="540000"/>
          </a:xfrm>
          <a:prstGeom prst="rect">
            <a:avLst/>
          </a:prstGeom>
          <a:noFill/>
        </p:spPr>
        <p:txBody>
          <a:bodyPr wrap="square" anchor="t">
            <a:spAutoFit/>
          </a:bodyPr>
          <a:lstStyle/>
          <a:p/>
          <a:p>
            <a:pPr>
              <a:defRPr sz="1800">
                <a:solidFill>
                  <a:srgbClr val="FFCC4C"/>
                </a:solidFill>
                <a:latin typeface="Rubik Regular"/>
              </a:defRPr>
            </a:pPr>
            <a:r>
              <a:t>3. </a:t>
            </a:r>
            <a:r>
              <a:rPr sz="1500">
                <a:solidFill>
                  <a:srgbClr val="BECFFF"/>
                </a:solidFill>
                <a:latin typeface="Rubik Regular"/>
              </a:rPr>
              <a:t>La higiene es fundamental durante la elaboración de helados.</a:t>
            </a:r>
          </a:p>
        </p:txBody>
      </p:sp>
      <p:pic>
        <p:nvPicPr>
          <p:cNvPr id="8" name="Picture 7" descr="transparent_logo.png"/>
          <p:cNvPicPr>
            <a:picLocks noChangeAspect="1"/>
          </p:cNvPicPr>
          <p:nvPr/>
        </p:nvPicPr>
        <p:blipFill>
          <a:blip r:embed="rId2"/>
          <a:stretch>
            <a:fillRect/>
          </a:stretch>
        </p:blipFill>
        <p:spPr>
          <a:xfrm>
            <a:off x="7984800" y="4665600"/>
            <a:ext cx="766800" cy="266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